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0" r:id="rId6"/>
    <p:sldId id="264" r:id="rId7"/>
    <p:sldId id="261" r:id="rId8"/>
    <p:sldId id="263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7"/>
  </p:normalViewPr>
  <p:slideViewPr>
    <p:cSldViewPr snapToGrid="0" snapToObjects="1">
      <p:cViewPr>
        <p:scale>
          <a:sx n="65" d="100"/>
          <a:sy n="65" d="100"/>
        </p:scale>
        <p:origin x="296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53AAF-BB4F-CF49-B9D0-1891ED22C2BD}" type="datetimeFigureOut">
              <a:rPr lang="en-US" smtClean="0"/>
              <a:t>4/19/17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13899-3EA6-944D-B7B6-DBB441481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70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 smtClean="0"/>
              <a:t>Cram-Query: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i="1" smtClean="0"/>
              <a:t/>
            </a:r>
            <a:br>
              <a:rPr lang="en-US" sz="3200" i="1" smtClean="0"/>
            </a:br>
            <a:r>
              <a:rPr lang="en-US" sz="3200" i="1" smtClean="0"/>
              <a:t>Image-Processing </a:t>
            </a:r>
            <a:r>
              <a:rPr lang="en-US" sz="3200" i="1" dirty="0" smtClean="0"/>
              <a:t>with a modern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970070"/>
            <a:ext cx="6831673" cy="1086237"/>
          </a:xfrm>
        </p:spPr>
        <p:txBody>
          <a:bodyPr/>
          <a:lstStyle/>
          <a:p>
            <a:r>
              <a:rPr lang="en-US" i="1" dirty="0" smtClean="0"/>
              <a:t>By Doug Pagani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263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Current Process:</a:t>
            </a:r>
            <a:endParaRPr lang="en-US" i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45231"/>
            <a:ext cx="3896617" cy="2126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95" y="4071209"/>
            <a:ext cx="4502426" cy="1465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663" y="1700201"/>
            <a:ext cx="2735306" cy="1707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20" y="4077004"/>
            <a:ext cx="4160327" cy="2350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20" y="4071209"/>
            <a:ext cx="1262319" cy="1100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632" y="5901064"/>
            <a:ext cx="6797368" cy="6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Inability to Query</a:t>
            </a:r>
          </a:p>
          <a:p>
            <a:r>
              <a:rPr lang="en-US" dirty="0" smtClean="0"/>
              <a:t>Anyone can modify both the lab’s </a:t>
            </a:r>
            <a:r>
              <a:rPr lang="en-US" b="1" dirty="0" smtClean="0"/>
              <a:t>records</a:t>
            </a:r>
            <a:r>
              <a:rPr lang="en-US" dirty="0" smtClean="0"/>
              <a:t> and the </a:t>
            </a:r>
            <a:r>
              <a:rPr lang="en-US" b="1" dirty="0" smtClean="0"/>
              <a:t>data (</a:t>
            </a:r>
            <a:r>
              <a:rPr lang="en-US" dirty="0" smtClean="0"/>
              <a:t>repository of images)</a:t>
            </a:r>
          </a:p>
          <a:p>
            <a:r>
              <a:rPr lang="en-US" dirty="0" smtClean="0"/>
              <a:t>Very slow, tedious process for File-Retrieval</a:t>
            </a:r>
          </a:p>
          <a:p>
            <a:r>
              <a:rPr lang="en-US" dirty="0" smtClean="0"/>
              <a:t>Un-Programmatic, Non-modular </a:t>
            </a:r>
          </a:p>
          <a:p>
            <a:r>
              <a:rPr lang="en-US" dirty="0" smtClean="0"/>
              <a:t>Lack of Data-Consistency</a:t>
            </a:r>
          </a:p>
          <a:p>
            <a:r>
              <a:rPr lang="en-US" dirty="0" smtClean="0"/>
              <a:t>Tedious process for </a:t>
            </a:r>
            <a:r>
              <a:rPr lang="en-US" dirty="0" err="1" smtClean="0"/>
              <a:t>Timepoint</a:t>
            </a:r>
            <a:r>
              <a:rPr lang="en-US" dirty="0" smtClean="0"/>
              <a:t>-analysis</a:t>
            </a:r>
          </a:p>
          <a:p>
            <a:r>
              <a:rPr lang="en-US" dirty="0" smtClean="0"/>
              <a:t>Solely dependent on the memory of each scientist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4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3-Part Solution: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3600" dirty="0" smtClean="0"/>
              <a:t>Image-Processing Pipeline (</a:t>
            </a:r>
            <a:r>
              <a:rPr lang="en-US" sz="3600" b="1" dirty="0" smtClean="0"/>
              <a:t>ImageJ Macro</a:t>
            </a:r>
            <a:r>
              <a:rPr lang="en-US" sz="3600" dirty="0" smtClean="0"/>
              <a:t>)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3600" dirty="0"/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3600" dirty="0" smtClean="0"/>
              <a:t>Video-metadata Database (</a:t>
            </a:r>
            <a:r>
              <a:rPr lang="en-US" sz="3600" b="1" dirty="0" smtClean="0"/>
              <a:t>MySQL</a:t>
            </a:r>
            <a:r>
              <a:rPr lang="en-US" sz="3600" dirty="0" smtClean="0"/>
              <a:t>)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3600" dirty="0"/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3600" dirty="0" smtClean="0"/>
              <a:t>Analytics Dashboard </a:t>
            </a:r>
            <a:r>
              <a:rPr lang="en-US" sz="3600" b="1" dirty="0" smtClean="0"/>
              <a:t>(</a:t>
            </a:r>
            <a:r>
              <a:rPr lang="en-US" sz="3600" b="1" dirty="0" err="1" smtClean="0"/>
              <a:t>RShiny</a:t>
            </a:r>
            <a:r>
              <a:rPr lang="en-US" sz="3600" b="1" dirty="0" smtClean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7284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Features: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Comprehensive Schema reflective of the domain-area</a:t>
            </a:r>
          </a:p>
          <a:p>
            <a:r>
              <a:rPr lang="en-US" dirty="0" smtClean="0"/>
              <a:t>Stored Procedures for data &amp; user validation</a:t>
            </a:r>
          </a:p>
          <a:p>
            <a:r>
              <a:rPr lang="en-US" dirty="0" smtClean="0"/>
              <a:t>Secure creation of users &amp; storage of passwords</a:t>
            </a:r>
          </a:p>
          <a:p>
            <a:pPr lvl="1"/>
            <a:r>
              <a:rPr lang="en-US" dirty="0" smtClean="0"/>
              <a:t>Storage of salt &amp; hashed passwords</a:t>
            </a:r>
          </a:p>
          <a:p>
            <a:pPr lvl="1"/>
            <a:r>
              <a:rPr lang="en-US" dirty="0" smtClean="0"/>
              <a:t>Utilization of session-variable-contingent functionality</a:t>
            </a:r>
          </a:p>
          <a:p>
            <a:r>
              <a:rPr lang="en-US" dirty="0" smtClean="0"/>
              <a:t>In-house security </a:t>
            </a:r>
            <a:r>
              <a:rPr lang="mr-IN" dirty="0" smtClean="0"/>
              <a:t>–</a:t>
            </a:r>
            <a:r>
              <a:rPr lang="en-US" dirty="0" smtClean="0"/>
              <a:t> user-level control of videos &amp; their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2" y="777726"/>
            <a:ext cx="5071256" cy="4982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1: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Fiji Macro Walkthrough</a:t>
            </a:r>
            <a:endParaRPr lang="en-US" sz="4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9688" y="2693118"/>
            <a:ext cx="5127625" cy="27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983" y="0"/>
            <a:ext cx="6541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5741" y="1176337"/>
            <a:ext cx="9410699" cy="7058025"/>
          </a:xfrm>
        </p:spPr>
      </p:pic>
    </p:spTree>
    <p:extLst>
      <p:ext uri="{BB962C8B-B14F-4D97-AF65-F5344CB8AC3E}">
        <p14:creationId xmlns:p14="http://schemas.microsoft.com/office/powerpoint/2010/main" val="13073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Future Developments: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09530"/>
            <a:ext cx="9601200" cy="514847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Integrate the </a:t>
            </a:r>
            <a:r>
              <a:rPr lang="en-US" b="1" dirty="0" smtClean="0"/>
              <a:t>full data-set</a:t>
            </a:r>
          </a:p>
          <a:p>
            <a:pPr lvl="1"/>
            <a:r>
              <a:rPr lang="en-US" dirty="0" smtClean="0"/>
              <a:t>Text-parsing functions, Data Transformation</a:t>
            </a:r>
          </a:p>
          <a:p>
            <a:pPr lvl="1"/>
            <a:r>
              <a:rPr lang="en-US" dirty="0" smtClean="0"/>
              <a:t>Data cleaning &amp; Enumerative-Factorization</a:t>
            </a:r>
          </a:p>
          <a:p>
            <a:r>
              <a:rPr lang="en-US" b="1" dirty="0" smtClean="0"/>
              <a:t>Remote Access: </a:t>
            </a:r>
            <a:r>
              <a:rPr lang="en-US" dirty="0" smtClean="0"/>
              <a:t>Move into The </a:t>
            </a:r>
            <a:r>
              <a:rPr lang="en-US" b="1" dirty="0" smtClean="0"/>
              <a:t>Cloud</a:t>
            </a:r>
            <a:r>
              <a:rPr lang="en-US" dirty="0" smtClean="0"/>
              <a:t> (utilizing AWS)</a:t>
            </a:r>
          </a:p>
          <a:p>
            <a:r>
              <a:rPr lang="en-US" dirty="0" smtClean="0"/>
              <a:t>Making use of the </a:t>
            </a:r>
            <a:r>
              <a:rPr lang="en-US" b="1" dirty="0" smtClean="0"/>
              <a:t>tagged-dataset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Machine-learning enabled spectral </a:t>
            </a:r>
            <a:r>
              <a:rPr lang="en-US" b="1" i="1" dirty="0" smtClean="0"/>
              <a:t>feature-detection</a:t>
            </a:r>
            <a:endParaRPr lang="en-US" b="1" dirty="0" smtClean="0"/>
          </a:p>
          <a:p>
            <a:r>
              <a:rPr lang="en-US" dirty="0" smtClean="0"/>
              <a:t>Implementation, Teaching, User-testing &amp; UX-refinement</a:t>
            </a:r>
          </a:p>
          <a:p>
            <a:r>
              <a:rPr lang="en-US" b="1" dirty="0" smtClean="0"/>
              <a:t>Thorough</a:t>
            </a:r>
            <a:r>
              <a:rPr lang="en-US" dirty="0" smtClean="0"/>
              <a:t> review of the </a:t>
            </a:r>
            <a:r>
              <a:rPr lang="en-US" b="1" dirty="0" smtClean="0"/>
              <a:t>data schema</a:t>
            </a:r>
          </a:p>
          <a:p>
            <a:r>
              <a:rPr lang="en-US" b="1" dirty="0" smtClean="0"/>
              <a:t>Administrator dashboard </a:t>
            </a:r>
            <a:r>
              <a:rPr lang="en-US" dirty="0" smtClean="0"/>
              <a:t>for the </a:t>
            </a:r>
            <a:r>
              <a:rPr lang="en-US" b="1" dirty="0" smtClean="0"/>
              <a:t>Principal Investigator </a:t>
            </a:r>
            <a:r>
              <a:rPr lang="en-US" dirty="0" smtClean="0"/>
              <a:t>(Dr. Cram)</a:t>
            </a:r>
          </a:p>
          <a:p>
            <a:r>
              <a:rPr lang="en-US" dirty="0"/>
              <a:t>User-level &amp; Record-level </a:t>
            </a:r>
            <a:r>
              <a:rPr lang="en-US" b="1" dirty="0" smtClean="0"/>
              <a:t>audit-log</a:t>
            </a:r>
            <a:endParaRPr lang="en-US" dirty="0" smtClean="0"/>
          </a:p>
          <a:p>
            <a:r>
              <a:rPr lang="en-US" dirty="0" smtClean="0"/>
              <a:t>Complex Queries, range-based</a:t>
            </a:r>
          </a:p>
          <a:p>
            <a:r>
              <a:rPr lang="en-US" dirty="0" smtClean="0"/>
              <a:t>Query History &amp; Saving of Snapshots (Search-</a:t>
            </a:r>
            <a:r>
              <a:rPr lang="en-US" dirty="0" err="1" smtClean="0"/>
              <a:t>params</a:t>
            </a:r>
            <a:r>
              <a:rPr lang="en-US" dirty="0" smtClean="0"/>
              <a:t> VS “stale data”)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gplot</a:t>
            </a:r>
            <a:r>
              <a:rPr lang="en-US" dirty="0" smtClean="0"/>
              <a:t>-enabled time-metrics </a:t>
            </a:r>
            <a:r>
              <a:rPr lang="en-US" b="1" dirty="0" smtClean="0"/>
              <a:t>visualization </a:t>
            </a:r>
            <a:r>
              <a:rPr lang="en-US" dirty="0" smtClean="0"/>
              <a:t>(R-package for convenient data analytics)</a:t>
            </a:r>
            <a:endParaRPr lang="en-US" b="1" dirty="0" smtClean="0"/>
          </a:p>
          <a:p>
            <a:r>
              <a:rPr lang="en-US" dirty="0" smtClean="0"/>
              <a:t>Re-design of video-file storage (Hierarchical/ File-system </a:t>
            </a:r>
            <a:r>
              <a:rPr lang="en-US" dirty="0" smtClean="0">
                <a:sym typeface="Wingdings"/>
              </a:rPr>
              <a:t> document-DB)</a:t>
            </a:r>
            <a:endParaRPr lang="en-US" dirty="0" smtClean="0"/>
          </a:p>
          <a:p>
            <a:r>
              <a:rPr lang="en-US" dirty="0" smtClean="0"/>
              <a:t>Confident &amp; Consistent </a:t>
            </a:r>
            <a:r>
              <a:rPr lang="en-US" b="1" dirty="0" smtClean="0"/>
              <a:t>Backup plan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2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267</TotalTime>
  <Words>226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Franklin Gothic Book</vt:lpstr>
      <vt:lpstr>Mangal</vt:lpstr>
      <vt:lpstr>Wingdings</vt:lpstr>
      <vt:lpstr>Crop</vt:lpstr>
      <vt:lpstr>Cram-Query:   Image-Processing with a modern workflow</vt:lpstr>
      <vt:lpstr>Current Process:</vt:lpstr>
      <vt:lpstr>Problems:</vt:lpstr>
      <vt:lpstr>3-Part Solution:</vt:lpstr>
      <vt:lpstr>Current Features:</vt:lpstr>
      <vt:lpstr>1:  Fiji Macro Walkthrough</vt:lpstr>
      <vt:lpstr>PowerPoint Presentation</vt:lpstr>
      <vt:lpstr>PowerPoint Presentation</vt:lpstr>
      <vt:lpstr>Future Developments: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Cram-Query:   Image-Processing with a modern workflow</dc:title>
  <dc:creator>Douglas J Pagani</dc:creator>
  <cp:lastModifiedBy>Douglas J Pagani</cp:lastModifiedBy>
  <cp:revision>8</cp:revision>
  <dcterms:created xsi:type="dcterms:W3CDTF">2017-04-19T17:24:21Z</dcterms:created>
  <dcterms:modified xsi:type="dcterms:W3CDTF">2017-04-20T00:19:49Z</dcterms:modified>
</cp:coreProperties>
</file>